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3" r:id="rId4"/>
    <p:sldId id="261" r:id="rId5"/>
    <p:sldId id="257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A05830"/>
    <a:srgbClr val="CC9900"/>
    <a:srgbClr val="996633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B9970-AD2C-45B8-A57F-201D85E95571}" type="datetimeFigureOut">
              <a:rPr lang="en-US" smtClean="0"/>
              <a:pPr/>
              <a:t>7/21/2022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78AA9-E064-4479-96A0-BD47095D7A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77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8AA9-E064-4479-96A0-BD47095D7A0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8AA9-E064-4479-96A0-BD47095D7A0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8AA9-E064-4479-96A0-BD47095D7A0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8AA9-E064-4479-96A0-BD47095D7A0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8AA9-E064-4479-96A0-BD47095D7A0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8AA9-E064-4479-96A0-BD47095D7A0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78AA9-E064-4479-96A0-BD47095D7A0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1E38E-0356-415E-BF45-AB1027DC8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2EF2-C58A-4918-8E1D-4FEC9B297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A2628-CFF1-49BF-98DA-578C6611E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E725F-8FD8-480B-AF44-FBE89A9C7F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CCDB1-D443-4B82-9A2E-9F6119468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48E52-7E43-46D8-9AF6-FCD1DAFF87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2F68E-EC8E-4BEF-B597-1689F29F51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7FE3A-0F9C-4F6D-80FF-C0A3B9D3C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D7D45-8DB2-4299-BA2D-15D3ED80CA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E5BD1-9BFB-4CF8-85F6-C5B850DAE4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13496-3B3A-42F2-9CE7-5B3C1C8CA9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6CAD0-48A2-42DA-B8E2-04C5FFBF3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608D080-2D47-4C92-9224-D0A101D0C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cla2006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695451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996633"/>
                </a:solidFill>
                <a:latin typeface="Aharoni" pitchFamily="2" charset="-79"/>
                <a:cs typeface="Aharoni" pitchFamily="2" charset="-79"/>
              </a:rPr>
              <a:t> Empowering Youth Through Public Art </a:t>
            </a:r>
            <a:br>
              <a:rPr lang="en-US" sz="3200" b="1" dirty="0">
                <a:solidFill>
                  <a:srgbClr val="996633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b="1" dirty="0">
                <a:solidFill>
                  <a:srgbClr val="996633"/>
                </a:solidFill>
                <a:latin typeface="Aharoni" pitchFamily="2" charset="-79"/>
                <a:cs typeface="Aharoni" pitchFamily="2" charset="-79"/>
              </a:rPr>
              <a:t>and Beautification Projects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04800"/>
            <a:ext cx="3657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Kids CACLA Project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33600" y="3657600"/>
            <a:ext cx="4876800" cy="256381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lid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38472"/>
            <a:ext cx="6400800" cy="3031401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8229600" cy="3352800"/>
          </a:xfrm>
        </p:spPr>
        <p:txBody>
          <a:bodyPr/>
          <a:lstStyle/>
          <a:p>
            <a:pPr algn="ctr" eaLnBrk="1" hangingPunct="1">
              <a:buNone/>
            </a:pPr>
            <a:endParaRPr lang="en-US" b="1" dirty="0">
              <a:latin typeface="Aharoni" pitchFamily="2" charset="-79"/>
              <a:cs typeface="Aharoni" pitchFamily="2" charset="-79"/>
            </a:endParaRPr>
          </a:p>
          <a:p>
            <a:pPr algn="ctr" eaLnBrk="1" hangingPunct="1">
              <a:buNone/>
            </a:pP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663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 eaLnBrk="1" hangingPunct="1">
              <a:buNone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Get Youth Invested In Their Community 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haroni" pitchFamily="2" charset="-79"/>
            </a:endParaRPr>
          </a:p>
          <a:p>
            <a:pPr algn="ctr" eaLnBrk="1" hangingPunct="1">
              <a:buNone/>
            </a:pPr>
            <a:r>
              <a:rPr lang="en-US" sz="2800" b="1" dirty="0">
                <a:solidFill>
                  <a:srgbClr val="669900"/>
                </a:solidFill>
              </a:rPr>
              <a:t>Through the affordable medium of paint and </a:t>
            </a:r>
            <a:r>
              <a:rPr lang="en-US" sz="2800" b="1" dirty="0">
                <a:solidFill>
                  <a:srgbClr val="996633"/>
                </a:solidFill>
              </a:rPr>
              <a:t>collaborations that </a:t>
            </a:r>
            <a:r>
              <a:rPr lang="en-US" sz="2800" b="1" dirty="0">
                <a:solidFill>
                  <a:srgbClr val="FF0000"/>
                </a:solidFill>
              </a:rPr>
              <a:t>engage</a:t>
            </a:r>
            <a:r>
              <a:rPr lang="en-US" sz="2800" b="1" dirty="0">
                <a:solidFill>
                  <a:srgbClr val="996633"/>
                </a:solidFill>
              </a:rPr>
              <a:t> students and the </a:t>
            </a:r>
            <a:r>
              <a:rPr lang="en-US" sz="2800" b="1" dirty="0">
                <a:solidFill>
                  <a:srgbClr val="A05830"/>
                </a:solidFill>
              </a:rPr>
              <a:t>community as a whole</a:t>
            </a:r>
            <a:endParaRPr lang="en-US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0583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>
              <a:buNone/>
            </a:pPr>
            <a:r>
              <a:rPr lang="en-US" dirty="0">
                <a:solidFill>
                  <a:srgbClr val="669900"/>
                </a:solidFill>
              </a:rPr>
              <a:t>	</a:t>
            </a:r>
            <a:endParaRPr lang="en-US" sz="1800" dirty="0"/>
          </a:p>
          <a:p>
            <a:pPr eaLnBrk="1" hangingPunct="1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04800"/>
            <a:ext cx="16971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lid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90800"/>
            <a:ext cx="7848573" cy="3433825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04800"/>
            <a:ext cx="16971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2000" y="1219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 students transform their communities,</a:t>
            </a:r>
          </a:p>
          <a:p>
            <a:r>
              <a:rPr lang="en-US" sz="2800" dirty="0">
                <a:solidFill>
                  <a:srgbClr val="669900"/>
                </a:solidFill>
                <a:latin typeface="Aharoni" pitchFamily="2" charset="-79"/>
                <a:cs typeface="Aharoni" pitchFamily="2" charset="-79"/>
              </a:rPr>
              <a:t>      they begin to transform themselves</a:t>
            </a:r>
            <a:r>
              <a:rPr lang="en-US" sz="28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….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391400" cy="473132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200" dirty="0">
              <a:solidFill>
                <a:srgbClr val="996633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200">
              <a:solidFill>
                <a:srgbClr val="9966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>
                <a:solidFill>
                  <a:srgbClr val="996633"/>
                </a:solidFill>
              </a:rPr>
              <a:t>Elementary </a:t>
            </a:r>
            <a:r>
              <a:rPr lang="en-US" sz="2200" dirty="0">
                <a:solidFill>
                  <a:srgbClr val="996633"/>
                </a:solidFill>
              </a:rPr>
              <a:t>and Middle school students are provided </a:t>
            </a:r>
            <a:r>
              <a:rPr lang="en-US" sz="2200" dirty="0">
                <a:solidFill>
                  <a:srgbClr val="669900"/>
                </a:solidFill>
              </a:rPr>
              <a:t>goal-directed involvement</a:t>
            </a:r>
            <a:r>
              <a:rPr lang="en-US" sz="2200" dirty="0">
                <a:solidFill>
                  <a:srgbClr val="996633"/>
                </a:solidFill>
              </a:rPr>
              <a:t> that instills a </a:t>
            </a:r>
            <a:r>
              <a:rPr lang="en-US" sz="2200" dirty="0">
                <a:solidFill>
                  <a:srgbClr val="002060"/>
                </a:solidFill>
              </a:rPr>
              <a:t>sense of ownership and pride in where they live</a:t>
            </a:r>
            <a:r>
              <a:rPr lang="en-US" sz="2200" dirty="0">
                <a:solidFill>
                  <a:srgbClr val="996633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200" dirty="0">
              <a:solidFill>
                <a:srgbClr val="9966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solidFill>
                  <a:srgbClr val="996633"/>
                </a:solidFill>
              </a:rPr>
              <a:t>We connect </a:t>
            </a:r>
            <a:r>
              <a:rPr lang="en-US" sz="2200" dirty="0">
                <a:solidFill>
                  <a:srgbClr val="002060"/>
                </a:solidFill>
              </a:rPr>
              <a:t>professional artists </a:t>
            </a:r>
            <a:r>
              <a:rPr lang="en-US" sz="2200" dirty="0">
                <a:solidFill>
                  <a:srgbClr val="996633"/>
                </a:solidFill>
              </a:rPr>
              <a:t>with each project to beautify and revitalize public and civic spaces.</a:t>
            </a:r>
          </a:p>
          <a:p>
            <a:pPr eaLnBrk="1" hangingPunct="1">
              <a:lnSpc>
                <a:spcPct val="80000"/>
              </a:lnSpc>
            </a:pPr>
            <a:endParaRPr lang="en-US" sz="2200" dirty="0">
              <a:solidFill>
                <a:srgbClr val="9966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solidFill>
                  <a:srgbClr val="996633"/>
                </a:solidFill>
              </a:rPr>
              <a:t>Our projects </a:t>
            </a:r>
            <a:r>
              <a:rPr lang="en-US" sz="2200" dirty="0">
                <a:solidFill>
                  <a:srgbClr val="002060"/>
                </a:solidFill>
              </a:rPr>
              <a:t>highlight the techniques </a:t>
            </a:r>
            <a:r>
              <a:rPr lang="en-US" sz="2200" dirty="0">
                <a:solidFill>
                  <a:srgbClr val="996633"/>
                </a:solidFill>
              </a:rPr>
              <a:t>of famous artists such as Damien Hirst, Paul Klee, Mondrian and Jean-Michel Basquiat, to name a few, offering visual art discussions through a </a:t>
            </a:r>
            <a:r>
              <a:rPr lang="en-US" sz="2200" dirty="0">
                <a:solidFill>
                  <a:srgbClr val="669900"/>
                </a:solidFill>
              </a:rPr>
              <a:t>solution based </a:t>
            </a:r>
            <a:r>
              <a:rPr lang="en-US" sz="2200" dirty="0">
                <a:solidFill>
                  <a:srgbClr val="996633"/>
                </a:solidFill>
              </a:rPr>
              <a:t>approach.</a:t>
            </a:r>
          </a:p>
          <a:p>
            <a:pPr eaLnBrk="1" hangingPunct="1">
              <a:lnSpc>
                <a:spcPct val="80000"/>
              </a:lnSpc>
            </a:pPr>
            <a:endParaRPr lang="en-US" sz="2200" dirty="0">
              <a:solidFill>
                <a:srgbClr val="996633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800" dirty="0">
              <a:solidFill>
                <a:srgbClr val="996633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1000"/>
            <a:ext cx="1828800" cy="73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996633"/>
                </a:solidFill>
              </a:rPr>
              <a:t>Founded in 2006, our </a:t>
            </a:r>
            <a:r>
              <a:rPr lang="en-US" sz="1800" dirty="0">
                <a:solidFill>
                  <a:srgbClr val="FF0000"/>
                </a:solidFill>
              </a:rPr>
              <a:t>Mission </a:t>
            </a:r>
            <a:r>
              <a:rPr lang="en-US" sz="1800" dirty="0">
                <a:solidFill>
                  <a:srgbClr val="996633"/>
                </a:solidFill>
              </a:rPr>
              <a:t>is to provide creative and innovative solutions to bring public art and beautification projects to </a:t>
            </a:r>
            <a:r>
              <a:rPr lang="en-US" sz="1800" dirty="0">
                <a:solidFill>
                  <a:srgbClr val="FF0000"/>
                </a:solidFill>
              </a:rPr>
              <a:t>under served</a:t>
            </a:r>
            <a:r>
              <a:rPr lang="en-US" sz="1800" dirty="0">
                <a:solidFill>
                  <a:srgbClr val="996633"/>
                </a:solidFill>
              </a:rPr>
              <a:t> communities.</a:t>
            </a: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9966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996633"/>
                </a:solidFill>
              </a:rPr>
              <a:t>A 501(c)(3) non-profit </a:t>
            </a:r>
            <a:r>
              <a:rPr lang="en-US" sz="1800" dirty="0">
                <a:solidFill>
                  <a:srgbClr val="FF0000"/>
                </a:solidFill>
              </a:rPr>
              <a:t>artist based </a:t>
            </a:r>
            <a:r>
              <a:rPr lang="en-US" sz="1800" dirty="0">
                <a:solidFill>
                  <a:srgbClr val="996633"/>
                </a:solidFill>
              </a:rPr>
              <a:t>organization.</a:t>
            </a: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9966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996633"/>
                </a:solidFill>
              </a:rPr>
              <a:t>We </a:t>
            </a:r>
            <a:r>
              <a:rPr lang="en-US" sz="1800" dirty="0">
                <a:solidFill>
                  <a:srgbClr val="FF0000"/>
                </a:solidFill>
              </a:rPr>
              <a:t>provide</a:t>
            </a:r>
            <a:r>
              <a:rPr lang="en-US" sz="1800" dirty="0">
                <a:solidFill>
                  <a:srgbClr val="996633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Artists and Staff </a:t>
            </a:r>
            <a:r>
              <a:rPr lang="en-US" sz="1800" dirty="0">
                <a:solidFill>
                  <a:srgbClr val="996633"/>
                </a:solidFill>
              </a:rPr>
              <a:t>to work directly with students, we </a:t>
            </a:r>
            <a:r>
              <a:rPr lang="en-US" sz="1800" dirty="0">
                <a:solidFill>
                  <a:srgbClr val="FF0000"/>
                </a:solidFill>
              </a:rPr>
              <a:t>provide Project Design </a:t>
            </a:r>
            <a:r>
              <a:rPr lang="en-US" sz="1800" dirty="0">
                <a:solidFill>
                  <a:srgbClr val="996633"/>
                </a:solidFill>
              </a:rPr>
              <a:t>and we</a:t>
            </a:r>
            <a:r>
              <a:rPr lang="en-US" sz="1800" dirty="0">
                <a:solidFill>
                  <a:srgbClr val="FF0000"/>
                </a:solidFill>
              </a:rPr>
              <a:t> provide </a:t>
            </a:r>
            <a:r>
              <a:rPr lang="en-US" sz="1800" dirty="0">
                <a:solidFill>
                  <a:srgbClr val="996633"/>
                </a:solidFill>
              </a:rPr>
              <a:t>all </a:t>
            </a:r>
            <a:r>
              <a:rPr lang="en-US" sz="1800" dirty="0">
                <a:solidFill>
                  <a:srgbClr val="FF0000"/>
                </a:solidFill>
              </a:rPr>
              <a:t>Supplies &amp; Materials </a:t>
            </a:r>
            <a:r>
              <a:rPr lang="en-US" sz="1800" dirty="0">
                <a:solidFill>
                  <a:srgbClr val="996633"/>
                </a:solidFill>
              </a:rPr>
              <a:t>needed for each  project.</a:t>
            </a: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9966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996633"/>
                </a:solidFill>
              </a:rPr>
              <a:t>We  successfully executed a three-year contract with the Community Redevelopment Agency of Los Angeles (CRA) to </a:t>
            </a:r>
            <a:r>
              <a:rPr lang="en-US" sz="1800" dirty="0">
                <a:solidFill>
                  <a:srgbClr val="FF0000"/>
                </a:solidFill>
              </a:rPr>
              <a:t>create</a:t>
            </a:r>
            <a:r>
              <a:rPr lang="en-US" sz="1800" dirty="0">
                <a:solidFill>
                  <a:srgbClr val="996633"/>
                </a:solidFill>
              </a:rPr>
              <a:t>, </a:t>
            </a:r>
            <a:r>
              <a:rPr lang="en-US" sz="1800" dirty="0">
                <a:solidFill>
                  <a:srgbClr val="FF0000"/>
                </a:solidFill>
              </a:rPr>
              <a:t>facilitate and manage public art </a:t>
            </a:r>
            <a:r>
              <a:rPr lang="en-US" sz="1800" dirty="0">
                <a:solidFill>
                  <a:srgbClr val="996633"/>
                </a:solidFill>
              </a:rPr>
              <a:t>projects in enterprise zones.</a:t>
            </a:r>
          </a:p>
          <a:p>
            <a:pPr eaLnBrk="1" hangingPunct="1">
              <a:lnSpc>
                <a:spcPct val="80000"/>
              </a:lnSpc>
            </a:pPr>
            <a:endParaRPr lang="en-US" sz="1800" dirty="0">
              <a:solidFill>
                <a:srgbClr val="99663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996633"/>
                </a:solidFill>
              </a:rPr>
              <a:t>We’ve </a:t>
            </a:r>
            <a:r>
              <a:rPr lang="en-US" sz="1800" dirty="0">
                <a:solidFill>
                  <a:srgbClr val="FF0000"/>
                </a:solidFill>
              </a:rPr>
              <a:t>collaborated </a:t>
            </a:r>
            <a:r>
              <a:rPr lang="en-US" sz="1800" dirty="0">
                <a:solidFill>
                  <a:srgbClr val="996633"/>
                </a:solidFill>
              </a:rPr>
              <a:t>with other Arts Organizations, City and County Agencies because of our unique experience and expertise in executing public art projects from creation to completion.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sz="2000" dirty="0">
              <a:solidFill>
                <a:srgbClr val="996633"/>
              </a:solidFill>
            </a:endParaRP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>
                <a:solidFill>
                  <a:srgbClr val="996633"/>
                </a:solidFill>
              </a:rPr>
              <a:t>          </a:t>
            </a:r>
            <a:r>
              <a:rPr lang="en-US" sz="2400" dirty="0">
                <a:solidFill>
                  <a:srgbClr val="996633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800" dirty="0">
              <a:solidFill>
                <a:srgbClr val="996633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1000"/>
            <a:ext cx="1828800" cy="73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8" descr="Kids CACLA Projec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20628424">
            <a:off x="3549642" y="2030229"/>
            <a:ext cx="5105400" cy="2684463"/>
          </a:xfrm>
          <a:noFill/>
        </p:spPr>
      </p:pic>
      <p:pic>
        <p:nvPicPr>
          <p:cNvPr id="7172" name="Picture 16" descr="b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7501">
            <a:off x="381000" y="1219200"/>
            <a:ext cx="3459163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8" descr="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48525">
            <a:off x="990600" y="4191000"/>
            <a:ext cx="29718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6096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05830"/>
                </a:solidFill>
              </a:rPr>
              <a:t>And we’ve had fun!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81000"/>
            <a:ext cx="1828800" cy="73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762000"/>
            <a:ext cx="5334000" cy="2155825"/>
          </a:xfrm>
          <a:noFill/>
        </p:spPr>
      </p:pic>
      <p:sp>
        <p:nvSpPr>
          <p:cNvPr id="4" name="Rectangle 3"/>
          <p:cNvSpPr/>
          <p:nvPr/>
        </p:nvSpPr>
        <p:spPr>
          <a:xfrm>
            <a:off x="1676400" y="3048000"/>
            <a:ext cx="533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996633"/>
                </a:solidFill>
              </a:rPr>
              <a:t>Bring a CAC</a:t>
            </a:r>
            <a:r>
              <a:rPr lang="en-US" sz="3200" dirty="0">
                <a:solidFill>
                  <a:schemeClr val="folHlink"/>
                </a:solidFill>
              </a:rPr>
              <a:t>LA</a:t>
            </a:r>
            <a:r>
              <a:rPr lang="en-US" sz="3200" dirty="0">
                <a:solidFill>
                  <a:srgbClr val="996633"/>
                </a:solidFill>
              </a:rPr>
              <a:t> Project</a:t>
            </a:r>
            <a:br>
              <a:rPr lang="en-US" sz="3200" dirty="0">
                <a:solidFill>
                  <a:srgbClr val="996633"/>
                </a:solidFill>
              </a:rPr>
            </a:br>
            <a:r>
              <a:rPr lang="en-US" sz="3200" dirty="0">
                <a:solidFill>
                  <a:srgbClr val="996633"/>
                </a:solidFill>
              </a:rPr>
              <a:t> to your </a:t>
            </a:r>
            <a:r>
              <a:rPr lang="en-US" sz="3200">
                <a:solidFill>
                  <a:srgbClr val="996633"/>
                </a:solidFill>
              </a:rPr>
              <a:t>school/community space</a:t>
            </a:r>
            <a:endParaRPr lang="en-US" sz="3200" dirty="0">
              <a:solidFill>
                <a:srgbClr val="996633"/>
              </a:solidFill>
            </a:endParaRPr>
          </a:p>
          <a:p>
            <a:pPr algn="ctr"/>
            <a:endParaRPr lang="en-US" sz="2400" dirty="0">
              <a:solidFill>
                <a:srgbClr val="996633"/>
              </a:solidFill>
              <a:hlinkClick r:id="rId4"/>
            </a:endParaRPr>
          </a:p>
          <a:p>
            <a:pPr algn="ctr"/>
            <a:r>
              <a:rPr lang="en-US" sz="2400" dirty="0">
                <a:solidFill>
                  <a:srgbClr val="996633"/>
                </a:solidFill>
                <a:hlinkClick r:id="rId4"/>
              </a:rPr>
              <a:t>www.cacla2006.org</a:t>
            </a:r>
            <a:endParaRPr lang="en-US" sz="2400" dirty="0">
              <a:solidFill>
                <a:srgbClr val="996633"/>
              </a:solidFill>
            </a:endParaRPr>
          </a:p>
          <a:p>
            <a:pPr algn="ctr"/>
            <a:endParaRPr lang="en-US" sz="3200" dirty="0">
              <a:solidFill>
                <a:srgbClr val="996633"/>
              </a:solidFill>
            </a:endParaRPr>
          </a:p>
          <a:p>
            <a:pPr algn="ctr"/>
            <a:endParaRPr lang="en-US" sz="3200" dirty="0">
              <a:solidFill>
                <a:srgbClr val="996633"/>
              </a:solidFill>
            </a:endParaRPr>
          </a:p>
          <a:p>
            <a:pPr algn="ctr"/>
            <a:r>
              <a:rPr lang="en-US" sz="800" dirty="0">
                <a:solidFill>
                  <a:srgbClr val="996633"/>
                </a:solidFill>
              </a:rPr>
              <a:t>                                                                                                                                                   Copyright CACLA @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277</Words>
  <Application>Microsoft Office PowerPoint</Application>
  <PresentationFormat>On-screen Show (4:3)</PresentationFormat>
  <Paragraphs>42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Aharoni</vt:lpstr>
      <vt:lpstr>Arial</vt:lpstr>
      <vt:lpstr>Calibri</vt:lpstr>
      <vt:lpstr>Default Design</vt:lpstr>
      <vt:lpstr> Empowering Youth Through Public Art  and Beautification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Haight Brown and Bonesteel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Youth Through Art</dc:title>
  <dc:creator>sbarnes</dc:creator>
  <cp:lastModifiedBy>Ayndrea Chrystie</cp:lastModifiedBy>
  <cp:revision>83</cp:revision>
  <dcterms:created xsi:type="dcterms:W3CDTF">2013-04-10T19:32:50Z</dcterms:created>
  <dcterms:modified xsi:type="dcterms:W3CDTF">2022-07-21T16:01:02Z</dcterms:modified>
</cp:coreProperties>
</file>